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35"/>
  </p:notesMasterIdLst>
  <p:sldIdLst>
    <p:sldId id="256" r:id="rId4"/>
    <p:sldId id="280" r:id="rId5"/>
    <p:sldId id="283" r:id="rId6"/>
    <p:sldId id="284" r:id="rId7"/>
    <p:sldId id="285" r:id="rId8"/>
    <p:sldId id="287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14" r:id="rId23"/>
    <p:sldId id="307" r:id="rId24"/>
    <p:sldId id="308" r:id="rId25"/>
    <p:sldId id="309" r:id="rId26"/>
    <p:sldId id="310" r:id="rId27"/>
    <p:sldId id="311" r:id="rId28"/>
    <p:sldId id="312" r:id="rId29"/>
    <p:sldId id="315" r:id="rId30"/>
    <p:sldId id="313" r:id="rId31"/>
    <p:sldId id="316" r:id="rId32"/>
    <p:sldId id="262" r:id="rId33"/>
    <p:sldId id="278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Gentona Book" panose="00000500000000000000" pitchFamily="50" charset="0"/>
      <p:regular r:id="rId48"/>
      <p:bold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83"/>
          </p14:sldIdLst>
        </p14:section>
        <p14:section name="2. APIs" id="{AFB0BEB4-664A-48B5-8777-88908189CD34}">
          <p14:sldIdLst>
            <p14:sldId id="284"/>
            <p14:sldId id="285"/>
            <p14:sldId id="287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3. Working with an API" id="{A518705C-C11C-4B47-8801-2503A14D6329}">
          <p14:sldIdLst>
            <p14:sldId id="297"/>
            <p14:sldId id="298"/>
            <p14:sldId id="300"/>
            <p14:sldId id="301"/>
            <p14:sldId id="302"/>
            <p14:sldId id="303"/>
            <p14:sldId id="314"/>
            <p14:sldId id="307"/>
            <p14:sldId id="308"/>
            <p14:sldId id="309"/>
            <p14:sldId id="310"/>
            <p14:sldId id="311"/>
            <p14:sldId id="312"/>
            <p14:sldId id="315"/>
            <p14:sldId id="313"/>
            <p14:sldId id="316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C000"/>
    <a:srgbClr val="F6ACC8"/>
    <a:srgbClr val="FFEBAB"/>
    <a:srgbClr val="F8C0D5"/>
    <a:srgbClr val="FFFFFF"/>
    <a:srgbClr val="F5A5C3"/>
    <a:srgbClr val="01CDFE"/>
    <a:srgbClr val="FAD2E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236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4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3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1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developers/guidance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census.gov/data/2018/pep/charagegroups?get=POP,GEONAME,DATE_DESC&amp;DATE_CODE=11&amp;RACE=10&amp;for=county:*&amp;in=state:24" TargetMode="External"/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evelopers/guidance/api-user-guide.Example_API_Queries.html" TargetMode="External"/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RJSONIO/index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hyperlink" Target="https://cran.r-project.org/web/packages/tidycensus/tidycensu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censusapi/censusapi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4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 to APIs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396251D6-735A-1839-ABFD-5ACD7075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795" y="5994400"/>
            <a:ext cx="770167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27E993-1541-A13C-EEB9-27AD142865F5}"/>
              </a:ext>
            </a:extLst>
          </p:cNvPr>
          <p:cNvGrpSpPr/>
          <p:nvPr/>
        </p:nvGrpSpPr>
        <p:grpSpPr>
          <a:xfrm>
            <a:off x="2027455" y="266182"/>
            <a:ext cx="7510246" cy="2416546"/>
            <a:chOff x="1024154" y="1797050"/>
            <a:chExt cx="10143691" cy="3263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778AC50-7ECB-108A-5C14-131F377F4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54" y="1797050"/>
              <a:ext cx="10143691" cy="326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1DE0F-5D24-A1D5-CA16-5F79567CEA3F}"/>
                </a:ext>
              </a:extLst>
            </p:cNvPr>
            <p:cNvSpPr/>
            <p:nvPr/>
          </p:nvSpPr>
          <p:spPr>
            <a:xfrm>
              <a:off x="2857284" y="28511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E87E83-A0BF-E549-E76B-B4E26E76816A}"/>
                </a:ext>
              </a:extLst>
            </p:cNvPr>
            <p:cNvSpPr/>
            <p:nvPr/>
          </p:nvSpPr>
          <p:spPr>
            <a:xfrm>
              <a:off x="2895384" y="38798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9755DE-CBB6-775E-6830-044CF18DF449}"/>
                </a:ext>
              </a:extLst>
            </p:cNvPr>
            <p:cNvSpPr/>
            <p:nvPr/>
          </p:nvSpPr>
          <p:spPr>
            <a:xfrm>
              <a:off x="7314984" y="2667000"/>
              <a:ext cx="520916" cy="1739900"/>
            </a:xfrm>
            <a:prstGeom prst="rect">
              <a:avLst/>
            </a:prstGeom>
            <a:solidFill>
              <a:srgbClr val="E93479">
                <a:alpha val="25098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789DE6A-603F-F408-0A00-4D7DEF19E192}"/>
              </a:ext>
            </a:extLst>
          </p:cNvPr>
          <p:cNvSpPr>
            <a:spLocks noGrp="1"/>
          </p:cNvSpPr>
          <p:nvPr/>
        </p:nvSpPr>
        <p:spPr>
          <a:xfrm>
            <a:off x="2235200" y="2682728"/>
            <a:ext cx="7721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4 main types of web APIs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Open / public APIs – no restrictions to access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Partner APIs – requires specific rights and/or licenses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Internal APIs – designed for internal use within an organization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Composite APIs – combines different data and service APIs</a:t>
            </a:r>
          </a:p>
        </p:txBody>
      </p:sp>
    </p:spTree>
    <p:extLst>
      <p:ext uri="{BB962C8B-B14F-4D97-AF65-F5344CB8AC3E}">
        <p14:creationId xmlns:p14="http://schemas.microsoft.com/office/powerpoint/2010/main" val="424794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05547-8130-26BE-9CE7-86E31F73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 API?</a:t>
            </a:r>
          </a:p>
        </p:txBody>
      </p:sp>
    </p:spTree>
    <p:extLst>
      <p:ext uri="{BB962C8B-B14F-4D97-AF65-F5344CB8AC3E}">
        <p14:creationId xmlns:p14="http://schemas.microsoft.com/office/powerpoint/2010/main" val="137228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7EBF0-06F1-9018-7EA4-2ACB370F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4"/>
            <a:ext cx="12192000" cy="586509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A05A958-6E0A-A2D6-33D2-6F0C0BE5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6164696"/>
            <a:ext cx="8048625" cy="47625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264FC9A-18FE-C255-53E3-00374BC1429A}"/>
              </a:ext>
            </a:extLst>
          </p:cNvPr>
          <p:cNvSpPr/>
          <p:nvPr/>
        </p:nvSpPr>
        <p:spPr>
          <a:xfrm>
            <a:off x="8420100" y="1625600"/>
            <a:ext cx="381000" cy="381000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A21819E-3A7E-0ACF-3C2C-DFF03E656005}"/>
              </a:ext>
            </a:extLst>
          </p:cNvPr>
          <p:cNvCxnSpPr>
            <a:cxnSpLocks/>
          </p:cNvCxnSpPr>
          <p:nvPr/>
        </p:nvCxnSpPr>
        <p:spPr>
          <a:xfrm rot="5400000">
            <a:off x="6387884" y="3856255"/>
            <a:ext cx="3900920" cy="544514"/>
          </a:xfrm>
          <a:prstGeom prst="bentConnector3">
            <a:avLst/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1FB7-6096-C140-B691-D1C2EBCC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9640-013C-BAB6-78C4-988C9839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clean and curated data directly from a source​</a:t>
            </a:r>
          </a:p>
          <a:p>
            <a:pPr lvl="1"/>
            <a:r>
              <a:rPr lang="en-US" dirty="0"/>
              <a:t>Data pulled from an API is usually formatted to be immediately usable (or can be formatted with some </a:t>
            </a:r>
            <a:r>
              <a:rPr lang="en-US"/>
              <a:t>data cleaning). </a:t>
            </a:r>
            <a:endParaRPr lang="en-US" dirty="0"/>
          </a:p>
          <a:p>
            <a:pPr lvl="1"/>
            <a:r>
              <a:rPr lang="en-US" dirty="0"/>
              <a:t>Get access to most recent, up-to-date data​</a:t>
            </a:r>
          </a:p>
          <a:p>
            <a:pPr>
              <a:spcBef>
                <a:spcPts val="2400"/>
              </a:spcBef>
            </a:pPr>
            <a:r>
              <a:rPr lang="en-US" b="1" dirty="0"/>
              <a:t>Integrate and automate your data collection workflow ​</a:t>
            </a:r>
          </a:p>
          <a:p>
            <a:pPr lvl="1"/>
            <a:r>
              <a:rPr lang="en-US" dirty="0"/>
              <a:t>APIs can let you forgo the process of manually download datasets from a website, managing the data in a file management system, and loading it into the software you are using for analysis. ​</a:t>
            </a:r>
          </a:p>
        </p:txBody>
      </p:sp>
    </p:spTree>
    <p:extLst>
      <p:ext uri="{BB962C8B-B14F-4D97-AF65-F5344CB8AC3E}">
        <p14:creationId xmlns:p14="http://schemas.microsoft.com/office/powerpoint/2010/main" val="373929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8A2A-FF04-6DCB-B7C5-F719B3F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an API</a:t>
            </a:r>
          </a:p>
        </p:txBody>
      </p:sp>
    </p:spTree>
    <p:extLst>
      <p:ext uri="{BB962C8B-B14F-4D97-AF65-F5344CB8AC3E}">
        <p14:creationId xmlns:p14="http://schemas.microsoft.com/office/powerpoint/2010/main" val="115041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7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644663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3661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F6A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F6A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6"/>
            <a:ext cx="8384932" cy="2637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Do they supply an API that does what you’re looking for?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Review the process for getting access to the API: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Do you need to apply / create an account?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Applying for an </a:t>
            </a:r>
            <a:r>
              <a:rPr lang="en-US" sz="1400" dirty="0">
                <a:solidFill>
                  <a:srgbClr val="E93479"/>
                </a:solidFill>
              </a:rPr>
              <a:t>API key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– unique identifier to authenticate your particular requests 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Query limits (if any)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644663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E2FC2-6A7E-2C5D-DFB3-E5C06FC50A55}"/>
              </a:ext>
            </a:extLst>
          </p:cNvPr>
          <p:cNvSpPr/>
          <p:nvPr/>
        </p:nvSpPr>
        <p:spPr>
          <a:xfrm>
            <a:off x="1717430" y="3217985"/>
            <a:ext cx="2221521" cy="3045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70E69-6D31-AE5C-F955-501FD987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92" y="3034932"/>
            <a:ext cx="4384195" cy="3429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F0914E-0A62-CC10-A91F-E84F842858FF}"/>
              </a:ext>
            </a:extLst>
          </p:cNvPr>
          <p:cNvSpPr txBox="1"/>
          <p:nvPr/>
        </p:nvSpPr>
        <p:spPr>
          <a:xfrm>
            <a:off x="7508132" y="6491897"/>
            <a:ext cx="31921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https://www.census.gov/data/developers/data-sets.html</a:t>
            </a:r>
          </a:p>
        </p:txBody>
      </p:sp>
    </p:spTree>
    <p:extLst>
      <p:ext uri="{BB962C8B-B14F-4D97-AF65-F5344CB8AC3E}">
        <p14:creationId xmlns:p14="http://schemas.microsoft.com/office/powerpoint/2010/main" val="193900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F8C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6"/>
            <a:ext cx="8384932" cy="2637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Do they supply an API that does what you’re looking for?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Review the process for getting access to the API: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Do you need to apply / create an account?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Applying for an </a:t>
            </a:r>
            <a:r>
              <a:rPr lang="en-US" sz="1400" dirty="0">
                <a:solidFill>
                  <a:srgbClr val="E93479"/>
                </a:solidFill>
              </a:rPr>
              <a:t>API key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– unique identifier to authenticate your particular requests 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Query limits (if any)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Prepare the URL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Query the API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539157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Get the response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Convert response to a </a:t>
            </a:r>
            <a:r>
              <a:rPr lang="en-US" sz="1600" dirty="0" err="1">
                <a:solidFill>
                  <a:schemeClr val="tx1"/>
                </a:solidFill>
              </a:rPr>
              <a:t>dataframe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3939D9-B970-7DED-A243-6C54DF5724F0}"/>
              </a:ext>
            </a:extLst>
          </p:cNvPr>
          <p:cNvSpPr/>
          <p:nvPr/>
        </p:nvSpPr>
        <p:spPr>
          <a:xfrm>
            <a:off x="1717430" y="454024"/>
            <a:ext cx="7452947" cy="27991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 Data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0D9-9FF8-C6D0-AF3A-664F44C3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738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https://www.census.gov/data/developers/guidance.html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Available data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American Community Survey (ACS)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Economic Indicators Time Series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Decennial Census, Economic Census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County Business Patterns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Nonemployer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 Statistics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Population Estimates and Projections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International Trade,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etc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…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Query small quantities of data (up to 50 variables in a single query, and up to 500 queries per IP address per day)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To make more than 500 queries per IP address per day, request an API key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</p:spTree>
    <p:extLst>
      <p:ext uri="{BB962C8B-B14F-4D97-AF65-F5344CB8AC3E}">
        <p14:creationId xmlns:p14="http://schemas.microsoft.com/office/powerpoint/2010/main" val="242843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49013" y="1925854"/>
            <a:ext cx="2401488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49" y="2667707"/>
            <a:ext cx="2453051" cy="3231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Start with the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1323975" y="2276475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9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 flipH="1">
            <a:off x="2550500" y="1925854"/>
            <a:ext cx="212700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C436284-C05B-F486-BBA7-A5BC9E5B2C13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4E379-2867-AF28-F558-ED73C88D1375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75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4677505" y="1925854"/>
            <a:ext cx="4995133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116016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27385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77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 flipH="1">
            <a:off x="9630509" y="1925854"/>
            <a:ext cx="2228115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F5A1D-DCD5-62F9-6E4D-C3C0B808576C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CE4451-04D3-6892-6CEF-FD96B87F2ECE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1858622" y="1925854"/>
            <a:ext cx="33337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19A7A6-736F-594A-D09D-433DB0FC059B}"/>
              </a:ext>
            </a:extLst>
          </p:cNvPr>
          <p:cNvSpPr/>
          <p:nvPr/>
        </p:nvSpPr>
        <p:spPr>
          <a:xfrm>
            <a:off x="9620251" y="4105465"/>
            <a:ext cx="2405060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5. If needed, add your key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&amp;key=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66B4EB-BDD2-19C3-59BE-C72E81BD0469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1DC5F1-BDFE-55E5-937B-16AF7965F982}"/>
              </a:ext>
            </a:extLst>
          </p:cNvPr>
          <p:cNvCxnSpPr>
            <a:cxnSpLocks/>
          </p:cNvCxnSpPr>
          <p:nvPr/>
        </p:nvCxnSpPr>
        <p:spPr>
          <a:xfrm>
            <a:off x="9671049" y="2198538"/>
            <a:ext cx="2139951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56DB58-F95E-2D96-B7D0-389FCD830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33180" y="2729038"/>
            <a:ext cx="1739682" cy="784192"/>
          </a:xfrm>
          <a:prstGeom prst="bentConnector3">
            <a:avLst>
              <a:gd name="adj1" fmla="val 1331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35F7D-F2D8-594A-9463-15E0B0D147C1}"/>
              </a:ext>
            </a:extLst>
          </p:cNvPr>
          <p:cNvSpPr txBox="1"/>
          <p:nvPr/>
        </p:nvSpPr>
        <p:spPr>
          <a:xfrm>
            <a:off x="140678" y="6205306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563C1"/>
                </a:solidFill>
                <a:latin typeface="Gentona Book" panose="00000500000000000000" pitchFamily="50" charset="0"/>
                <a:hlinkClick r:id="rId3"/>
              </a:rPr>
              <a:t>Click here to see </a:t>
            </a:r>
            <a:r>
              <a:rPr lang="en-US" sz="2400" b="0" i="0" strike="noStrike" dirty="0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RESULT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95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1858622" y="1925854"/>
            <a:ext cx="33337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19A7A6-736F-594A-D09D-433DB0FC059B}"/>
              </a:ext>
            </a:extLst>
          </p:cNvPr>
          <p:cNvSpPr/>
          <p:nvPr/>
        </p:nvSpPr>
        <p:spPr>
          <a:xfrm>
            <a:off x="9620251" y="4105465"/>
            <a:ext cx="2405060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5. If needed, add your key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&amp;key=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66B4EB-BDD2-19C3-59BE-C72E81BD0469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1DC5F1-BDFE-55E5-937B-16AF7965F982}"/>
              </a:ext>
            </a:extLst>
          </p:cNvPr>
          <p:cNvCxnSpPr>
            <a:cxnSpLocks/>
          </p:cNvCxnSpPr>
          <p:nvPr/>
        </p:nvCxnSpPr>
        <p:spPr>
          <a:xfrm>
            <a:off x="9671049" y="2198538"/>
            <a:ext cx="2139951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56DB58-F95E-2D96-B7D0-389FCD830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33180" y="2729038"/>
            <a:ext cx="1739682" cy="784192"/>
          </a:xfrm>
          <a:prstGeom prst="bentConnector3">
            <a:avLst>
              <a:gd name="adj1" fmla="val 1331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F7C3CA-AF3E-839B-91F2-6C3E4B5D64B6}"/>
              </a:ext>
            </a:extLst>
          </p:cNvPr>
          <p:cNvSpPr txBox="1"/>
          <p:nvPr/>
        </p:nvSpPr>
        <p:spPr>
          <a:xfrm>
            <a:off x="166688" y="4635646"/>
            <a:ext cx="935613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Making queries in your browser is a good way to practice and get 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comfortable with the variables and filters available in the Census Data API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Works best on Chrome or Firefox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In web browser, right-click and select “Save As” to save results as a csv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Sample queries: 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</a:br>
            <a:r>
              <a:rPr lang="en-US" b="0" i="0" u="sng" strike="noStrike" dirty="0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https://www.census.gov/data/developers/guidance/api-user-guide.Example_API_Queries.html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8CDE-3F18-9D80-6103-3335A5DC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</p:spTree>
    <p:extLst>
      <p:ext uri="{BB962C8B-B14F-4D97-AF65-F5344CB8AC3E}">
        <p14:creationId xmlns:p14="http://schemas.microsoft.com/office/powerpoint/2010/main" val="514432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F3F5-C9BD-3A8F-BA12-EDACC1FB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 load </a:t>
            </a:r>
            <a:r>
              <a:rPr lang="en-US" dirty="0">
                <a:hlinkClick r:id="rId2"/>
              </a:rPr>
              <a:t>RJSONIO</a:t>
            </a:r>
            <a:r>
              <a:rPr lang="en-US" dirty="0"/>
              <a:t> – a package that converts data to and from JSON format</a:t>
            </a:r>
          </a:p>
          <a:p>
            <a:r>
              <a:rPr lang="en-US" dirty="0"/>
              <a:t>Structure mimics creating API queries in a browser</a:t>
            </a:r>
          </a:p>
          <a:p>
            <a:r>
              <a:rPr lang="en-US" dirty="0"/>
              <a:t>Works – but tedious. You need to make sure you understand the structure of your data well, and convert JSON to R objects. </a:t>
            </a:r>
          </a:p>
        </p:txBody>
      </p:sp>
    </p:spTree>
    <p:extLst>
      <p:ext uri="{BB962C8B-B14F-4D97-AF65-F5344CB8AC3E}">
        <p14:creationId xmlns:p14="http://schemas.microsoft.com/office/powerpoint/2010/main" val="3666234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F03-E224-A98A-B463-2928149A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3A75-9A32-551F-AEA4-5829BB18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2"/>
              </a:rPr>
              <a:t>tidycensus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an integrated package that allows users to access decennial census and ACS data as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tidyverse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-ready data frames.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tidyverse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collection of R packages designed for data science.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(come to our other R workshops to learn more about this collection)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9614B2-3389-B2AE-39AB-9DFC4E82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59" y="4180946"/>
            <a:ext cx="600916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2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F03-E224-A98A-B463-2928149A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3A75-9A32-551F-AEA4-5829BB18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2"/>
              </a:rPr>
              <a:t>censusapi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R wrapper for US Census Data API. 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Covers more datasets than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tidycensus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Returns data frames of census data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and metadata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for Decennial, ACS, Small Area Health Insurance Estimates, Small Area Income and Poverty Estimates, Population Estimates and Projections, etc.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8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APIs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What are they?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Why use them?</a:t>
            </a:r>
          </a:p>
          <a:p>
            <a:r>
              <a:rPr lang="en-US" dirty="0"/>
              <a:t>Getting started with APIs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What you need</a:t>
            </a:r>
          </a:p>
          <a:p>
            <a:r>
              <a:rPr lang="en-US" dirty="0"/>
              <a:t>Demonstrations with U.S. Census Bureau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2" name="Picture 2" descr="R (programming language) - Wikipedia">
            <a:extLst>
              <a:ext uri="{FF2B5EF4-FFF2-40B4-BE49-F238E27FC236}">
                <a16:creationId xmlns:a16="http://schemas.microsoft.com/office/drawing/2014/main" id="{0B8BE1CE-EFA1-A096-EFBC-0F997CD2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795" y="5994400"/>
            <a:ext cx="770167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1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05547-8130-26BE-9CE7-86E31F73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APIs</a:t>
            </a:r>
          </a:p>
        </p:txBody>
      </p:sp>
    </p:spTree>
    <p:extLst>
      <p:ext uri="{BB962C8B-B14F-4D97-AF65-F5344CB8AC3E}">
        <p14:creationId xmlns:p14="http://schemas.microsoft.com/office/powerpoint/2010/main" val="25917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50ACDA-40AF-A8E8-EC4F-80DBDDBB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706352"/>
            <a:ext cx="8150225" cy="54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0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43B7BE-798A-F730-0110-92E9489B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36813"/>
            <a:ext cx="5822950" cy="61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1E965C4-2454-61D8-111B-75BB72F55C3D}"/>
              </a:ext>
            </a:extLst>
          </p:cNvPr>
          <p:cNvSpPr>
            <a:spLocks noGrp="1"/>
          </p:cNvSpPr>
          <p:nvPr/>
        </p:nvSpPr>
        <p:spPr>
          <a:xfrm>
            <a:off x="7213600" y="1701800"/>
            <a:ext cx="4546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Ordering a Meal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Customer makes an order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Server takes down order, processes it,</a:t>
            </a:r>
            <a:br>
              <a:rPr lang="en-US" sz="2000" dirty="0">
                <a:latin typeface="Gentona Book" panose="00000500000000000000" pitchFamily="50" charset="0"/>
              </a:rPr>
            </a:br>
            <a:r>
              <a:rPr lang="en-US" sz="2000" dirty="0">
                <a:latin typeface="Gentona Book" panose="00000500000000000000" pitchFamily="50" charset="0"/>
              </a:rPr>
              <a:t>and passes it to cook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Cook acknowledges order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Cook makes the order and gives it to the server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Server gives the customer their order</a:t>
            </a:r>
          </a:p>
        </p:txBody>
      </p:sp>
    </p:spTree>
    <p:extLst>
      <p:ext uri="{BB962C8B-B14F-4D97-AF65-F5344CB8AC3E}">
        <p14:creationId xmlns:p14="http://schemas.microsoft.com/office/powerpoint/2010/main" val="128962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1E965C4-2454-61D8-111B-75BB72F55C3D}"/>
              </a:ext>
            </a:extLst>
          </p:cNvPr>
          <p:cNvSpPr>
            <a:spLocks noGrp="1"/>
          </p:cNvSpPr>
          <p:nvPr/>
        </p:nvSpPr>
        <p:spPr>
          <a:xfrm>
            <a:off x="7213600" y="1701800"/>
            <a:ext cx="4546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APIs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User (client) makes a </a:t>
            </a:r>
            <a:r>
              <a:rPr lang="en-US" sz="2000" b="1" dirty="0">
                <a:solidFill>
                  <a:srgbClr val="01CDFE"/>
                </a:solidFill>
                <a:latin typeface="Gentona Book" panose="00000500000000000000" pitchFamily="50" charset="0"/>
              </a:rPr>
              <a:t>request</a:t>
            </a:r>
            <a:r>
              <a:rPr lang="en-US" sz="2000" dirty="0">
                <a:latin typeface="Gentona Book" panose="00000500000000000000" pitchFamily="50" charset="0"/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API</a:t>
            </a:r>
            <a:r>
              <a:rPr lang="en-US" sz="2000" dirty="0">
                <a:latin typeface="Gentona Book" panose="00000500000000000000" pitchFamily="50" charset="0"/>
              </a:rPr>
              <a:t> takes down request​, processes it, ​and passes it to the application​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Application acknowledges request​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Application processes request​ and signals </a:t>
            </a: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API</a:t>
            </a:r>
            <a:r>
              <a:rPr lang="en-US" sz="2000" dirty="0">
                <a:latin typeface="Gentona Book" panose="00000500000000000000" pitchFamily="50" charset="0"/>
              </a:rPr>
              <a:t>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API returns a </a:t>
            </a:r>
            <a:r>
              <a:rPr lang="en-US" sz="2000" b="1" dirty="0">
                <a:solidFill>
                  <a:srgbClr val="01CDFE"/>
                </a:solidFill>
                <a:latin typeface="Gentona Book" panose="00000500000000000000" pitchFamily="50" charset="0"/>
              </a:rPr>
              <a:t>response</a:t>
            </a:r>
            <a:r>
              <a:rPr lang="en-US" sz="2000" dirty="0">
                <a:latin typeface="Gentona Book" panose="00000500000000000000" pitchFamily="50" charset="0"/>
              </a:rPr>
              <a:t> to user​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F55D8-9298-5BE3-5647-E4513DBE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4" y="1559676"/>
            <a:ext cx="5595806" cy="37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3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778AC50-7ECB-108A-5C14-131F377F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54" y="1797050"/>
            <a:ext cx="10143691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64826F0-E229-BD9D-C639-BEB35723789A}"/>
              </a:ext>
            </a:extLst>
          </p:cNvPr>
          <p:cNvSpPr>
            <a:spLocks noGrp="1"/>
          </p:cNvSpPr>
          <p:nvPr/>
        </p:nvSpPr>
        <p:spPr>
          <a:xfrm>
            <a:off x="469900" y="2946400"/>
            <a:ext cx="46990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Gentona Book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1DE0F-5D24-A1D5-CA16-5F79567CEA3F}"/>
              </a:ext>
            </a:extLst>
          </p:cNvPr>
          <p:cNvSpPr/>
          <p:nvPr/>
        </p:nvSpPr>
        <p:spPr>
          <a:xfrm>
            <a:off x="2857284" y="2851150"/>
            <a:ext cx="952500" cy="368300"/>
          </a:xfrm>
          <a:prstGeom prst="rect">
            <a:avLst/>
          </a:prstGeom>
          <a:solidFill>
            <a:srgbClr val="FFC000">
              <a:alpha val="5098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87E83-A0BF-E549-E76B-B4E26E76816A}"/>
              </a:ext>
            </a:extLst>
          </p:cNvPr>
          <p:cNvSpPr/>
          <p:nvPr/>
        </p:nvSpPr>
        <p:spPr>
          <a:xfrm>
            <a:off x="2895384" y="3854450"/>
            <a:ext cx="952500" cy="368300"/>
          </a:xfrm>
          <a:prstGeom prst="rect">
            <a:avLst/>
          </a:prstGeom>
          <a:solidFill>
            <a:srgbClr val="FFC000">
              <a:alpha val="5098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9755DE-CBB6-775E-6830-044CF18DF449}"/>
              </a:ext>
            </a:extLst>
          </p:cNvPr>
          <p:cNvSpPr/>
          <p:nvPr/>
        </p:nvSpPr>
        <p:spPr>
          <a:xfrm>
            <a:off x="7314984" y="2667000"/>
            <a:ext cx="520916" cy="1739900"/>
          </a:xfrm>
          <a:prstGeom prst="rect">
            <a:avLst/>
          </a:prstGeom>
          <a:solidFill>
            <a:srgbClr val="E93479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E24A8-F0F8-80A1-2464-8ABADFD8BD2F}"/>
              </a:ext>
            </a:extLst>
          </p:cNvPr>
          <p:cNvSpPr txBox="1"/>
          <p:nvPr/>
        </p:nvSpPr>
        <p:spPr>
          <a:xfrm>
            <a:off x="3702050" y="1754227"/>
            <a:ext cx="3526286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Follows specific programmatic rules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A3C9844-54E3-85A1-7C26-99F08D813B5D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061665" y="2210762"/>
            <a:ext cx="912257" cy="368518"/>
          </a:xfrm>
          <a:prstGeom prst="bentConnector3">
            <a:avLst>
              <a:gd name="adj1" fmla="val 127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2495B4-72DE-F19F-8B3C-8ABB91D31AB5}"/>
              </a:ext>
            </a:extLst>
          </p:cNvPr>
          <p:cNvSpPr txBox="1"/>
          <p:nvPr/>
        </p:nvSpPr>
        <p:spPr>
          <a:xfrm>
            <a:off x="3788698" y="4765159"/>
            <a:ext cx="5352491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content in an expected and structured format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C3128D-0B6D-EE01-B73E-E40270ABDE38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3229332" y="4365053"/>
            <a:ext cx="701673" cy="417068"/>
          </a:xfrm>
          <a:prstGeom prst="bentConnector3">
            <a:avLst>
              <a:gd name="adj1" fmla="val 1131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4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27E993-1541-A13C-EEB9-27AD142865F5}"/>
              </a:ext>
            </a:extLst>
          </p:cNvPr>
          <p:cNvGrpSpPr/>
          <p:nvPr/>
        </p:nvGrpSpPr>
        <p:grpSpPr>
          <a:xfrm>
            <a:off x="2027455" y="266182"/>
            <a:ext cx="7510246" cy="2416546"/>
            <a:chOff x="1024154" y="1797050"/>
            <a:chExt cx="10143691" cy="3263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778AC50-7ECB-108A-5C14-131F377F4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54" y="1797050"/>
              <a:ext cx="10143691" cy="326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1DE0F-5D24-A1D5-CA16-5F79567CEA3F}"/>
                </a:ext>
              </a:extLst>
            </p:cNvPr>
            <p:cNvSpPr/>
            <p:nvPr/>
          </p:nvSpPr>
          <p:spPr>
            <a:xfrm>
              <a:off x="2857284" y="28511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E87E83-A0BF-E549-E76B-B4E26E76816A}"/>
                </a:ext>
              </a:extLst>
            </p:cNvPr>
            <p:cNvSpPr/>
            <p:nvPr/>
          </p:nvSpPr>
          <p:spPr>
            <a:xfrm>
              <a:off x="2895384" y="38798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9755DE-CBB6-775E-6830-044CF18DF449}"/>
                </a:ext>
              </a:extLst>
            </p:cNvPr>
            <p:cNvSpPr/>
            <p:nvPr/>
          </p:nvSpPr>
          <p:spPr>
            <a:xfrm>
              <a:off x="7314984" y="2667000"/>
              <a:ext cx="520916" cy="1739900"/>
            </a:xfrm>
            <a:prstGeom prst="rect">
              <a:avLst/>
            </a:prstGeom>
            <a:solidFill>
              <a:srgbClr val="E93479">
                <a:alpha val="25098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789DE6A-603F-F408-0A00-4D7DEF19E192}"/>
              </a:ext>
            </a:extLst>
          </p:cNvPr>
          <p:cNvSpPr>
            <a:spLocks noGrp="1"/>
          </p:cNvSpPr>
          <p:nvPr/>
        </p:nvSpPr>
        <p:spPr>
          <a:xfrm>
            <a:off x="2235200" y="2682728"/>
            <a:ext cx="7721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APIs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Is </a:t>
            </a:r>
            <a:r>
              <a:rPr lang="en-US" sz="2000" b="1" dirty="0">
                <a:solidFill>
                  <a:srgbClr val="451C62"/>
                </a:solidFill>
                <a:latin typeface="Gentona Book" panose="00000500000000000000" pitchFamily="50" charset="0"/>
              </a:rPr>
              <a:t>NOT</a:t>
            </a:r>
            <a:r>
              <a:rPr lang="en-US" sz="2000" dirty="0">
                <a:latin typeface="Gentona Book" panose="00000500000000000000" pitchFamily="50" charset="0"/>
              </a:rPr>
              <a:t> the database or the server – it is the code that governs the access point(s) for the server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APIs cover a broad category that includes all interfaces that facilitate communication between computer applications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We’re talking about </a:t>
            </a:r>
            <a:r>
              <a:rPr lang="en-US" sz="2000" b="1" dirty="0">
                <a:latin typeface="Gentona Book" panose="00000500000000000000" pitchFamily="50" charset="0"/>
              </a:rPr>
              <a:t>Web APIs</a:t>
            </a:r>
            <a:r>
              <a:rPr lang="en-US" sz="2000" dirty="0">
                <a:latin typeface="Gentona Book" panose="00000500000000000000" pitchFamily="50" charset="0"/>
              </a:rPr>
              <a:t> – APIs that expose an application’s data and functionality over the internet, allowing two computers (the client and the server) to interact with each other to </a:t>
            </a:r>
            <a:br>
              <a:rPr lang="en-US" sz="2000" dirty="0">
                <a:latin typeface="Gentona Book" panose="00000500000000000000" pitchFamily="50" charset="0"/>
              </a:rPr>
            </a:b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request</a:t>
            </a:r>
            <a:r>
              <a:rPr lang="en-US" sz="2000" dirty="0">
                <a:latin typeface="Gentona Book" panose="00000500000000000000" pitchFamily="50" charset="0"/>
              </a:rPr>
              <a:t> and </a:t>
            </a: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provide</a:t>
            </a:r>
            <a:r>
              <a:rPr lang="en-US" sz="2000" dirty="0">
                <a:latin typeface="Gentona Book" panose="00000500000000000000" pitchFamily="50" charset="0"/>
              </a:rPr>
              <a:t> data.</a:t>
            </a:r>
          </a:p>
          <a:p>
            <a:pPr>
              <a:spcBef>
                <a:spcPts val="1600"/>
              </a:spcBef>
            </a:pPr>
            <a:endParaRPr lang="en-US" sz="2000" dirty="0"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8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1558</Words>
  <Application>Microsoft Office PowerPoint</Application>
  <PresentationFormat>Widescreen</PresentationFormat>
  <Paragraphs>169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Segoe UI</vt:lpstr>
      <vt:lpstr>Calibri</vt:lpstr>
      <vt:lpstr>Consolas</vt:lpstr>
      <vt:lpstr>Fira Sans</vt:lpstr>
      <vt:lpstr>Gentona Book</vt:lpstr>
      <vt:lpstr>Arial</vt:lpstr>
      <vt:lpstr>Office Theme</vt:lpstr>
      <vt:lpstr>PowerPoint Presentation</vt:lpstr>
      <vt:lpstr>PowerPoint Presentation</vt:lpstr>
      <vt:lpstr>PowerPoint Presentation</vt:lpstr>
      <vt:lpstr>Introduction to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an API?</vt:lpstr>
      <vt:lpstr>PowerPoint Presentation</vt:lpstr>
      <vt:lpstr>APIs for Research</vt:lpstr>
      <vt:lpstr>Working with an API</vt:lpstr>
      <vt:lpstr>PowerPoint Presentation</vt:lpstr>
      <vt:lpstr>PowerPoint Presentation</vt:lpstr>
      <vt:lpstr>PowerPoint Presentation</vt:lpstr>
      <vt:lpstr>US Census Data API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Demonstrations</vt:lpstr>
      <vt:lpstr>Demo 1</vt:lpstr>
      <vt:lpstr>Demo 2</vt:lpstr>
      <vt:lpstr>Demo 3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147</cp:revision>
  <dcterms:created xsi:type="dcterms:W3CDTF">2022-09-01T20:12:45Z</dcterms:created>
  <dcterms:modified xsi:type="dcterms:W3CDTF">2022-10-31T15:51:20Z</dcterms:modified>
</cp:coreProperties>
</file>